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42"/>
  </p:notesMasterIdLst>
  <p:sldIdLst>
    <p:sldId id="256" r:id="rId3"/>
    <p:sldId id="367" r:id="rId4"/>
    <p:sldId id="257" r:id="rId5"/>
    <p:sldId id="365" r:id="rId6"/>
    <p:sldId id="258" r:id="rId7"/>
    <p:sldId id="395" r:id="rId8"/>
    <p:sldId id="363" r:id="rId9"/>
    <p:sldId id="396" r:id="rId10"/>
    <p:sldId id="373" r:id="rId11"/>
    <p:sldId id="383" r:id="rId12"/>
    <p:sldId id="385" r:id="rId13"/>
    <p:sldId id="387" r:id="rId14"/>
    <p:sldId id="384" r:id="rId15"/>
    <p:sldId id="386" r:id="rId16"/>
    <p:sldId id="388" r:id="rId17"/>
    <p:sldId id="389" r:id="rId18"/>
    <p:sldId id="390" r:id="rId19"/>
    <p:sldId id="391" r:id="rId20"/>
    <p:sldId id="364" r:id="rId21"/>
    <p:sldId id="262" r:id="rId22"/>
    <p:sldId id="368" r:id="rId23"/>
    <p:sldId id="369" r:id="rId24"/>
    <p:sldId id="370" r:id="rId25"/>
    <p:sldId id="371" r:id="rId26"/>
    <p:sldId id="372" r:id="rId27"/>
    <p:sldId id="379" r:id="rId28"/>
    <p:sldId id="406" r:id="rId29"/>
    <p:sldId id="380" r:id="rId30"/>
    <p:sldId id="375" r:id="rId31"/>
    <p:sldId id="398" r:id="rId32"/>
    <p:sldId id="400" r:id="rId33"/>
    <p:sldId id="401" r:id="rId34"/>
    <p:sldId id="405" r:id="rId35"/>
    <p:sldId id="402" r:id="rId36"/>
    <p:sldId id="403" r:id="rId37"/>
    <p:sldId id="404" r:id="rId38"/>
    <p:sldId id="382" r:id="rId39"/>
    <p:sldId id="397" r:id="rId40"/>
    <p:sldId id="381" r:id="rId41"/>
  </p:sldIdLst>
  <p:sldSz cx="24377650" cy="13716000"/>
  <p:notesSz cx="6858000" cy="9144000"/>
  <p:embeddedFontLst>
    <p:embeddedFont>
      <p:font typeface="Montserrat" panose="02010600030101010101" charset="0"/>
      <p:regular r:id="rId43"/>
      <p:bold r:id="rId44"/>
    </p:embeddedFont>
    <p:embeddedFont>
      <p:font typeface="Lato" panose="02010600030101010101"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353" autoAdjust="0"/>
  </p:normalViewPr>
  <p:slideViewPr>
    <p:cSldViewPr snapToGrid="0">
      <p:cViewPr varScale="1">
        <p:scale>
          <a:sx n="55" d="100"/>
          <a:sy n="55" d="100"/>
        </p:scale>
        <p:origin x="61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83337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91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091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740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410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356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6853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9969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6663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19</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3048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77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70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4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751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035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371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208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063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117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560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525157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9225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7027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274131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675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8542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211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4611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680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579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0452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66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426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982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6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blog.csdn.net/gz153016/article/details/4964184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endParaRPr lang="en-US" sz="138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安装</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249629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954107"/>
          </a:xfrm>
          <a:prstGeom prst="rect">
            <a:avLst/>
          </a:prstGeom>
          <a:noFill/>
        </p:spPr>
        <p:txBody>
          <a:bodyPr wrap="square" rtlCol="0">
            <a:spAutoFit/>
          </a:bodyPr>
          <a:lstStyle/>
          <a:p>
            <a:r>
              <a:rPr lang="zh-CN" altLang="en-US" sz="2800" dirty="0">
                <a:latin typeface="Montserrat" panose="02010600030101010101" charset="0"/>
              </a:rPr>
              <a:t>选择</a:t>
            </a:r>
            <a:r>
              <a:rPr lang="en-US" altLang="zh-CN" sz="2800" dirty="0">
                <a:latin typeface="Montserrat" panose="02010600030101010101" charset="0"/>
              </a:rPr>
              <a:t>Install IBM Rational Rose Enterprise Edition</a:t>
            </a:r>
            <a:r>
              <a:rPr lang="zh-CN" altLang="en-US" sz="2800" dirty="0">
                <a:latin typeface="Montserrat" panose="02010600030101010101" charset="0"/>
              </a:rPr>
              <a:t>，安装完全版本</a:t>
            </a:r>
          </a:p>
        </p:txBody>
      </p:sp>
      <p:pic>
        <p:nvPicPr>
          <p:cNvPr id="9" name="Picture 3">
            <a:extLst>
              <a:ext uri="{FF2B5EF4-FFF2-40B4-BE49-F238E27FC236}">
                <a16:creationId xmlns:a16="http://schemas.microsoft.com/office/drawing/2014/main" id="{731B20E3-9CC7-43F5-B2FD-8FAC1FA91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026" y="2619584"/>
            <a:ext cx="11656455" cy="9137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19040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D00B341-A459-425C-AD92-42F81AEA614C}"/>
              </a:ext>
            </a:extLst>
          </p:cNvPr>
          <p:cNvPicPr>
            <a:picLocks noChangeAspect="1"/>
          </p:cNvPicPr>
          <p:nvPr/>
        </p:nvPicPr>
        <p:blipFill rotWithShape="1">
          <a:blip r:embed="rId3"/>
          <a:srcRect l="39387" t="35759" r="34603" b="29126"/>
          <a:stretch/>
        </p:blipFill>
        <p:spPr>
          <a:xfrm>
            <a:off x="1800225" y="2619584"/>
            <a:ext cx="11693769" cy="8880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点击</a:t>
            </a:r>
            <a:r>
              <a:rPr lang="en-US" altLang="zh-CN" sz="2800" dirty="0">
                <a:latin typeface="Montserrat" panose="02010600030101010101" charset="0"/>
              </a:rPr>
              <a:t>Next</a:t>
            </a:r>
            <a:endParaRPr lang="zh-CN" altLang="en-US" sz="2800" dirty="0">
              <a:latin typeface="Montserrat" panose="02010600030101010101" charset="0"/>
            </a:endParaRPr>
          </a:p>
        </p:txBody>
      </p:sp>
    </p:spTree>
    <p:extLst>
      <p:ext uri="{BB962C8B-B14F-4D97-AF65-F5344CB8AC3E}">
        <p14:creationId xmlns:p14="http://schemas.microsoft.com/office/powerpoint/2010/main" val="39943987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529163" y="2619584"/>
            <a:ext cx="6849035" cy="523220"/>
          </a:xfrm>
          <a:prstGeom prst="rect">
            <a:avLst/>
          </a:prstGeom>
          <a:noFill/>
        </p:spPr>
        <p:txBody>
          <a:bodyPr wrap="square" rtlCol="0">
            <a:spAutoFit/>
          </a:bodyPr>
          <a:lstStyle/>
          <a:p>
            <a:r>
              <a:rPr lang="zh-CN" altLang="en-US" sz="2800" dirty="0">
                <a:latin typeface="Montserrat" panose="02010600030101010101" charset="0"/>
              </a:rPr>
              <a:t>同意软件许可证协议</a:t>
            </a:r>
          </a:p>
        </p:txBody>
      </p:sp>
      <p:pic>
        <p:nvPicPr>
          <p:cNvPr id="4" name="图片 3">
            <a:extLst>
              <a:ext uri="{FF2B5EF4-FFF2-40B4-BE49-F238E27FC236}">
                <a16:creationId xmlns:a16="http://schemas.microsoft.com/office/drawing/2014/main" id="{1A667311-3341-4F87-8A6B-73D60824C246}"/>
              </a:ext>
            </a:extLst>
          </p:cNvPr>
          <p:cNvPicPr>
            <a:picLocks noChangeAspect="1"/>
          </p:cNvPicPr>
          <p:nvPr/>
        </p:nvPicPr>
        <p:blipFill rotWithShape="1">
          <a:blip r:embed="rId3"/>
          <a:srcRect l="36575" t="29221" r="35814" b="30095"/>
          <a:stretch/>
        </p:blipFill>
        <p:spPr>
          <a:xfrm>
            <a:off x="3999452" y="2624692"/>
            <a:ext cx="9407770" cy="7797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962412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选择安装路径</a:t>
            </a:r>
          </a:p>
        </p:txBody>
      </p:sp>
      <p:pic>
        <p:nvPicPr>
          <p:cNvPr id="4" name="图片 3">
            <a:extLst>
              <a:ext uri="{FF2B5EF4-FFF2-40B4-BE49-F238E27FC236}">
                <a16:creationId xmlns:a16="http://schemas.microsoft.com/office/drawing/2014/main" id="{76323EC8-0132-44C4-8E7A-762617B13C76}"/>
              </a:ext>
            </a:extLst>
          </p:cNvPr>
          <p:cNvPicPr>
            <a:picLocks noChangeAspect="1"/>
          </p:cNvPicPr>
          <p:nvPr/>
        </p:nvPicPr>
        <p:blipFill rotWithShape="1">
          <a:blip r:embed="rId3"/>
          <a:srcRect l="61684" t="39455" r="12290" b="26209"/>
          <a:stretch/>
        </p:blipFill>
        <p:spPr>
          <a:xfrm>
            <a:off x="1890087" y="2498000"/>
            <a:ext cx="11603907" cy="8611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6580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选择安装组件</a:t>
            </a:r>
          </a:p>
        </p:txBody>
      </p:sp>
      <p:pic>
        <p:nvPicPr>
          <p:cNvPr id="2" name="图片 1">
            <a:extLst>
              <a:ext uri="{FF2B5EF4-FFF2-40B4-BE49-F238E27FC236}">
                <a16:creationId xmlns:a16="http://schemas.microsoft.com/office/drawing/2014/main" id="{F9F36B0C-ECFB-41F3-B0D8-575763C208FB}"/>
              </a:ext>
            </a:extLst>
          </p:cNvPr>
          <p:cNvPicPr>
            <a:picLocks noChangeAspect="1"/>
          </p:cNvPicPr>
          <p:nvPr/>
        </p:nvPicPr>
        <p:blipFill rotWithShape="1">
          <a:blip r:embed="rId3"/>
          <a:srcRect l="64808" t="39455" r="9002" b="25641"/>
          <a:stretch/>
        </p:blipFill>
        <p:spPr>
          <a:xfrm>
            <a:off x="1986377" y="2619584"/>
            <a:ext cx="11507617" cy="8626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5136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等待完成安装</a:t>
            </a:r>
          </a:p>
        </p:txBody>
      </p:sp>
      <p:pic>
        <p:nvPicPr>
          <p:cNvPr id="4" name="图片 3">
            <a:extLst>
              <a:ext uri="{FF2B5EF4-FFF2-40B4-BE49-F238E27FC236}">
                <a16:creationId xmlns:a16="http://schemas.microsoft.com/office/drawing/2014/main" id="{8F8D80C6-D85A-4649-A07F-BEEE99F27E7B}"/>
              </a:ext>
            </a:extLst>
          </p:cNvPr>
          <p:cNvPicPr>
            <a:picLocks noChangeAspect="1"/>
          </p:cNvPicPr>
          <p:nvPr/>
        </p:nvPicPr>
        <p:blipFill rotWithShape="1">
          <a:blip r:embed="rId3"/>
          <a:srcRect l="62549" t="39804" r="11575" b="24814"/>
          <a:stretch/>
        </p:blipFill>
        <p:spPr>
          <a:xfrm>
            <a:off x="1677405" y="2619584"/>
            <a:ext cx="11816589" cy="9088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18263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1164030" y="2481400"/>
            <a:ext cx="1734284" cy="523220"/>
          </a:xfrm>
          <a:prstGeom prst="rect">
            <a:avLst/>
          </a:prstGeom>
          <a:noFill/>
        </p:spPr>
        <p:txBody>
          <a:bodyPr wrap="square" rtlCol="0">
            <a:spAutoFit/>
          </a:bodyPr>
          <a:lstStyle/>
          <a:p>
            <a:r>
              <a:rPr lang="zh-CN" altLang="en-US" sz="2800" dirty="0">
                <a:latin typeface="Montserrat" panose="02010600030101010101" charset="0"/>
              </a:rPr>
              <a:t>导入证书</a:t>
            </a:r>
          </a:p>
        </p:txBody>
      </p:sp>
      <p:pic>
        <p:nvPicPr>
          <p:cNvPr id="2" name="图片 1">
            <a:extLst>
              <a:ext uri="{FF2B5EF4-FFF2-40B4-BE49-F238E27FC236}">
                <a16:creationId xmlns:a16="http://schemas.microsoft.com/office/drawing/2014/main" id="{B1FCA6EF-C811-47B0-923F-8A5A9D9DC105}"/>
              </a:ext>
            </a:extLst>
          </p:cNvPr>
          <p:cNvPicPr>
            <a:picLocks noChangeAspect="1"/>
          </p:cNvPicPr>
          <p:nvPr/>
        </p:nvPicPr>
        <p:blipFill rotWithShape="1">
          <a:blip r:embed="rId3"/>
          <a:srcRect l="8639" t="15067" r="18284" b="15471"/>
          <a:stretch/>
        </p:blipFill>
        <p:spPr>
          <a:xfrm>
            <a:off x="3037044" y="3026066"/>
            <a:ext cx="17988257" cy="9618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172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1164030" y="2481400"/>
            <a:ext cx="1734284" cy="523220"/>
          </a:xfrm>
          <a:prstGeom prst="rect">
            <a:avLst/>
          </a:prstGeom>
          <a:noFill/>
        </p:spPr>
        <p:txBody>
          <a:bodyPr wrap="square" rtlCol="0">
            <a:spAutoFit/>
          </a:bodyPr>
          <a:lstStyle/>
          <a:p>
            <a:r>
              <a:rPr lang="zh-CN" altLang="en-US" sz="2800" dirty="0">
                <a:latin typeface="Montserrat" panose="02010600030101010101" charset="0"/>
              </a:rPr>
              <a:t>开始使用</a:t>
            </a:r>
          </a:p>
        </p:txBody>
      </p:sp>
      <p:pic>
        <p:nvPicPr>
          <p:cNvPr id="4" name="图片 3">
            <a:extLst>
              <a:ext uri="{FF2B5EF4-FFF2-40B4-BE49-F238E27FC236}">
                <a16:creationId xmlns:a16="http://schemas.microsoft.com/office/drawing/2014/main" id="{14BDD647-2A62-47E4-ABCD-0B264FF3CBD1}"/>
              </a:ext>
            </a:extLst>
          </p:cNvPr>
          <p:cNvPicPr>
            <a:picLocks noChangeAspect="1"/>
          </p:cNvPicPr>
          <p:nvPr/>
        </p:nvPicPr>
        <p:blipFill>
          <a:blip r:embed="rId3"/>
          <a:stretch>
            <a:fillRect/>
          </a:stretch>
        </p:blipFill>
        <p:spPr>
          <a:xfrm>
            <a:off x="2887172" y="3004620"/>
            <a:ext cx="18288000" cy="10287000"/>
          </a:xfrm>
          <a:prstGeom prst="rect">
            <a:avLst/>
          </a:prstGeom>
        </p:spPr>
      </p:pic>
    </p:spTree>
    <p:extLst>
      <p:ext uri="{BB962C8B-B14F-4D97-AF65-F5344CB8AC3E}">
        <p14:creationId xmlns:p14="http://schemas.microsoft.com/office/powerpoint/2010/main" val="36699579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视图</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952108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Shape 922"/>
          <p:cNvGrpSpPr/>
          <p:nvPr/>
        </p:nvGrpSpPr>
        <p:grpSpPr>
          <a:xfrm>
            <a:off x="5276457" y="1752599"/>
            <a:ext cx="3474720" cy="10347959"/>
            <a:chOff x="5276457" y="1752600"/>
            <a:chExt cx="3474720" cy="10652760"/>
          </a:xfrm>
        </p:grpSpPr>
        <p:cxnSp>
          <p:nvCxnSpPr>
            <p:cNvPr id="923" name="Shape 923"/>
            <p:cNvCxnSpPr/>
            <p:nvPr/>
          </p:nvCxnSpPr>
          <p:spPr>
            <a:xfrm>
              <a:off x="5276457" y="1752600"/>
              <a:ext cx="0" cy="10652760"/>
            </a:xfrm>
            <a:prstGeom prst="straightConnector1">
              <a:avLst/>
            </a:prstGeom>
            <a:noFill/>
            <a:ln w="9525" cap="flat" cmpd="sng">
              <a:solidFill>
                <a:schemeClr val="dk1"/>
              </a:solidFill>
              <a:prstDash val="solid"/>
              <a:miter/>
              <a:headEnd type="none" w="med" len="med"/>
              <a:tailEnd type="none" w="med" len="med"/>
            </a:ln>
          </p:spPr>
        </p:cxnSp>
        <p:cxnSp>
          <p:nvCxnSpPr>
            <p:cNvPr id="924" name="Shape 924"/>
            <p:cNvCxnSpPr/>
            <p:nvPr/>
          </p:nvCxnSpPr>
          <p:spPr>
            <a:xfrm>
              <a:off x="8751177" y="1752600"/>
              <a:ext cx="0" cy="10652760"/>
            </a:xfrm>
            <a:prstGeom prst="straightConnector1">
              <a:avLst/>
            </a:prstGeom>
            <a:noFill/>
            <a:ln w="9525" cap="flat" cmpd="sng">
              <a:solidFill>
                <a:schemeClr val="dk1"/>
              </a:solidFill>
              <a:prstDash val="solid"/>
              <a:miter/>
              <a:headEnd type="none" w="med" len="med"/>
              <a:tailEnd type="none" w="med" len="med"/>
            </a:ln>
          </p:spPr>
        </p:cxnSp>
      </p:grpSp>
      <p:cxnSp>
        <p:nvCxnSpPr>
          <p:cNvPr id="925" name="Shape 925"/>
          <p:cNvCxnSpPr/>
          <p:nvPr/>
        </p:nvCxnSpPr>
        <p:spPr>
          <a:xfrm>
            <a:off x="1673225" y="5168923"/>
            <a:ext cx="10515599" cy="0"/>
          </a:xfrm>
          <a:prstGeom prst="straightConnector1">
            <a:avLst/>
          </a:prstGeom>
          <a:noFill/>
          <a:ln w="9525" cap="flat" cmpd="sng">
            <a:solidFill>
              <a:schemeClr val="dk1"/>
            </a:solidFill>
            <a:prstDash val="solid"/>
            <a:miter/>
            <a:headEnd type="none" w="med" len="med"/>
            <a:tailEnd type="none" w="med" len="med"/>
          </a:ln>
        </p:spPr>
      </p:cxnSp>
      <p:cxnSp>
        <p:nvCxnSpPr>
          <p:cNvPr id="926" name="Shape 926"/>
          <p:cNvCxnSpPr/>
          <p:nvPr/>
        </p:nvCxnSpPr>
        <p:spPr>
          <a:xfrm>
            <a:off x="1673225" y="8520931"/>
            <a:ext cx="10515599" cy="0"/>
          </a:xfrm>
          <a:prstGeom prst="straightConnector1">
            <a:avLst/>
          </a:prstGeom>
          <a:noFill/>
          <a:ln w="9525" cap="flat" cmpd="sng">
            <a:solidFill>
              <a:schemeClr val="dk1"/>
            </a:solidFill>
            <a:prstDash val="solid"/>
            <a:miter/>
            <a:headEnd type="none" w="med" len="med"/>
            <a:tailEnd type="none" w="med" len="med"/>
          </a:ln>
        </p:spPr>
      </p:cxnSp>
      <p:sp>
        <p:nvSpPr>
          <p:cNvPr id="927" name="Shape 927"/>
          <p:cNvSpPr txBox="1"/>
          <p:nvPr/>
        </p:nvSpPr>
        <p:spPr>
          <a:xfrm>
            <a:off x="14417231" y="3280610"/>
            <a:ext cx="7324384" cy="56323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沈舸帆</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沈家豪</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汤志东</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a:buSzPct val="25000"/>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吴思楠</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姚天恒</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叶家威</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en-US" sz="7200" dirty="0">
                <a:solidFill>
                  <a:schemeClr val="dk2"/>
                </a:solidFill>
                <a:latin typeface="Montserrat" panose="02000505000000020004"/>
                <a:ea typeface="Montserrat" panose="02000505000000020004"/>
                <a:cs typeface="Montserrat" panose="02000505000000020004"/>
                <a:sym typeface="Montserrat" panose="02000505000000020004"/>
              </a:rPr>
              <a:t> </a:t>
            </a:r>
          </a:p>
        </p:txBody>
      </p:sp>
      <p:sp>
        <p:nvSpPr>
          <p:cNvPr id="928" name="Shape 928"/>
          <p:cNvSpPr txBox="1"/>
          <p:nvPr/>
        </p:nvSpPr>
        <p:spPr>
          <a:xfrm>
            <a:off x="14417231" y="2820473"/>
            <a:ext cx="5282215" cy="338554"/>
          </a:xfrm>
          <a:prstGeom prst="rect">
            <a:avLst/>
          </a:prstGeom>
          <a:noFill/>
          <a:ln>
            <a:noFill/>
          </a:ln>
        </p:spPr>
        <p:txBody>
          <a:bodyPr lIns="91425" tIns="45700" rIns="91425" bIns="45700" anchor="t" anchorCtr="0">
            <a:noAutofit/>
          </a:bodyPr>
          <a:lstStyle/>
          <a:p>
            <a:pPr lvl="0" rtl="0">
              <a:spcBef>
                <a:spcPts val="0"/>
              </a:spcBef>
              <a:buSzPct val="25000"/>
              <a:buNone/>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成员</a:t>
            </a:r>
            <a:endParaRPr 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9" name="Shape 929"/>
          <p:cNvSpPr txBox="1"/>
          <p:nvPr/>
        </p:nvSpPr>
        <p:spPr>
          <a:xfrm>
            <a:off x="14417231" y="9945290"/>
            <a:ext cx="6267894" cy="156966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2017/11/4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30" name="Shape 930"/>
          <p:cNvPicPr preferRelativeResize="0"/>
          <p:nvPr/>
        </p:nvPicPr>
        <p:blipFill>
          <a:blip r:embed="rId3">
            <a:extLst>
              <a:ext uri="{28A0092B-C50C-407E-A947-70E740481C1C}">
                <a14:useLocalDpi xmlns:a14="http://schemas.microsoft.com/office/drawing/2010/main" val="0"/>
              </a:ext>
            </a:extLst>
          </a:blip>
          <a:stretch>
            <a:fillRect/>
          </a:stretch>
        </p:blipFill>
        <p:spPr>
          <a:xfrm>
            <a:off x="2382578" y="2225976"/>
            <a:ext cx="2497691" cy="2497691"/>
          </a:xfrm>
          <a:prstGeom prst="rect">
            <a:avLst/>
          </a:prstGeom>
          <a:noFill/>
          <a:ln>
            <a:noFill/>
          </a:ln>
        </p:spPr>
      </p:pic>
      <p:pic>
        <p:nvPicPr>
          <p:cNvPr id="931" name="Shape 931"/>
          <p:cNvPicPr preferRelativeResize="0"/>
          <p:nvPr/>
        </p:nvPicPr>
        <p:blipFill>
          <a:blip r:embed="rId4">
            <a:extLst>
              <a:ext uri="{28A0092B-C50C-407E-A947-70E740481C1C}">
                <a14:useLocalDpi xmlns:a14="http://schemas.microsoft.com/office/drawing/2010/main" val="0"/>
              </a:ext>
            </a:extLst>
          </a:blip>
          <a:stretch>
            <a:fillRect/>
          </a:stretch>
        </p:blipFill>
        <p:spPr>
          <a:xfrm>
            <a:off x="5792691" y="2225976"/>
            <a:ext cx="2497691" cy="2497691"/>
          </a:xfrm>
          <a:prstGeom prst="rect">
            <a:avLst/>
          </a:prstGeom>
          <a:noFill/>
          <a:ln>
            <a:noFill/>
          </a:ln>
        </p:spPr>
      </p:pic>
      <p:pic>
        <p:nvPicPr>
          <p:cNvPr id="932" name="Shape 932"/>
          <p:cNvPicPr preferRelativeResize="0"/>
          <p:nvPr/>
        </p:nvPicPr>
        <p:blipFill>
          <a:blip r:embed="rId3">
            <a:extLst>
              <a:ext uri="{28A0092B-C50C-407E-A947-70E740481C1C}">
                <a14:useLocalDpi xmlns:a14="http://schemas.microsoft.com/office/drawing/2010/main" val="0"/>
              </a:ext>
            </a:extLst>
          </a:blip>
          <a:stretch>
            <a:fillRect/>
          </a:stretch>
        </p:blipFill>
        <p:spPr>
          <a:xfrm>
            <a:off x="9202803" y="2227110"/>
            <a:ext cx="2497691" cy="2497691"/>
          </a:xfrm>
          <a:prstGeom prst="rect">
            <a:avLst/>
          </a:prstGeom>
          <a:noFill/>
          <a:ln>
            <a:noFill/>
          </a:ln>
        </p:spPr>
      </p:pic>
      <p:pic>
        <p:nvPicPr>
          <p:cNvPr id="933" name="Shape 933"/>
          <p:cNvPicPr preferRelativeResize="0"/>
          <p:nvPr/>
        </p:nvPicPr>
        <p:blipFill>
          <a:blip r:embed="rId5">
            <a:extLst>
              <a:ext uri="{28A0092B-C50C-407E-A947-70E740481C1C}">
                <a14:useLocalDpi xmlns:a14="http://schemas.microsoft.com/office/drawing/2010/main" val="0"/>
              </a:ext>
            </a:extLst>
          </a:blip>
          <a:stretch>
            <a:fillRect/>
          </a:stretch>
        </p:blipFill>
        <p:spPr>
          <a:xfrm>
            <a:off x="9202803" y="5600778"/>
            <a:ext cx="2497691" cy="2497691"/>
          </a:xfrm>
          <a:prstGeom prst="rect">
            <a:avLst/>
          </a:prstGeom>
          <a:noFill/>
          <a:ln>
            <a:noFill/>
          </a:ln>
        </p:spPr>
      </p:pic>
      <p:pic>
        <p:nvPicPr>
          <p:cNvPr id="934" name="Shape 934"/>
          <p:cNvPicPr preferRelativeResize="0"/>
          <p:nvPr/>
        </p:nvPicPr>
        <p:blipFill>
          <a:blip r:embed="rId6">
            <a:extLst>
              <a:ext uri="{28A0092B-C50C-407E-A947-70E740481C1C}">
                <a14:useLocalDpi xmlns:a14="http://schemas.microsoft.com/office/drawing/2010/main" val="0"/>
              </a:ext>
            </a:extLst>
          </a:blip>
          <a:stretch>
            <a:fillRect/>
          </a:stretch>
        </p:blipFill>
        <p:spPr>
          <a:xfrm>
            <a:off x="5792691" y="5599644"/>
            <a:ext cx="2497691" cy="2497691"/>
          </a:xfrm>
          <a:prstGeom prst="rect">
            <a:avLst/>
          </a:prstGeom>
          <a:noFill/>
          <a:ln>
            <a:noFill/>
          </a:ln>
        </p:spPr>
      </p:pic>
      <p:pic>
        <p:nvPicPr>
          <p:cNvPr id="935" name="Shape 935"/>
          <p:cNvPicPr preferRelativeResize="0"/>
          <p:nvPr/>
        </p:nvPicPr>
        <p:blipFill>
          <a:blip r:embed="rId7">
            <a:extLst>
              <a:ext uri="{28A0092B-C50C-407E-A947-70E740481C1C}">
                <a14:useLocalDpi xmlns:a14="http://schemas.microsoft.com/office/drawing/2010/main" val="0"/>
              </a:ext>
            </a:extLst>
          </a:blip>
          <a:stretch>
            <a:fillRect/>
          </a:stretch>
        </p:blipFill>
        <p:spPr>
          <a:xfrm>
            <a:off x="2380429" y="5599644"/>
            <a:ext cx="2501990" cy="2497691"/>
          </a:xfrm>
          <a:prstGeom prst="rect">
            <a:avLst/>
          </a:prstGeom>
          <a:noFill/>
          <a:ln>
            <a:noFill/>
          </a:ln>
        </p:spPr>
      </p:pic>
      <p:pic>
        <p:nvPicPr>
          <p:cNvPr id="936" name="Shape 936"/>
          <p:cNvPicPr preferRelativeResize="0"/>
          <p:nvPr/>
        </p:nvPicPr>
        <p:blipFill>
          <a:blip r:embed="rId8">
            <a:extLst>
              <a:ext uri="{28A0092B-C50C-407E-A947-70E740481C1C}">
                <a14:useLocalDpi xmlns:a14="http://schemas.microsoft.com/office/drawing/2010/main" val="0"/>
              </a:ext>
            </a:extLst>
          </a:blip>
          <a:stretch>
            <a:fillRect/>
          </a:stretch>
        </p:blipFill>
        <p:spPr>
          <a:xfrm>
            <a:off x="2382578" y="9017259"/>
            <a:ext cx="2497691" cy="2497691"/>
          </a:xfrm>
          <a:prstGeom prst="rect">
            <a:avLst/>
          </a:prstGeom>
          <a:noFill/>
          <a:ln>
            <a:noFill/>
          </a:ln>
        </p:spPr>
      </p:pic>
      <p:pic>
        <p:nvPicPr>
          <p:cNvPr id="937" name="Shape 937"/>
          <p:cNvPicPr preferRelativeResize="0"/>
          <p:nvPr/>
        </p:nvPicPr>
        <p:blipFill>
          <a:blip r:embed="rId9">
            <a:extLst>
              <a:ext uri="{28A0092B-C50C-407E-A947-70E740481C1C}">
                <a14:useLocalDpi xmlns:a14="http://schemas.microsoft.com/office/drawing/2010/main" val="0"/>
              </a:ext>
            </a:extLst>
          </a:blip>
          <a:stretch>
            <a:fillRect/>
          </a:stretch>
        </p:blipFill>
        <p:spPr>
          <a:xfrm>
            <a:off x="5790542" y="9017259"/>
            <a:ext cx="2501990" cy="2497691"/>
          </a:xfrm>
          <a:prstGeom prst="rect">
            <a:avLst/>
          </a:prstGeom>
          <a:noFill/>
          <a:ln>
            <a:noFill/>
          </a:ln>
        </p:spPr>
      </p:pic>
      <p:pic>
        <p:nvPicPr>
          <p:cNvPr id="938" name="Shape 938"/>
          <p:cNvPicPr preferRelativeResize="0"/>
          <p:nvPr/>
        </p:nvPicPr>
        <p:blipFill>
          <a:blip r:embed="rId10">
            <a:extLst>
              <a:ext uri="{28A0092B-C50C-407E-A947-70E740481C1C}">
                <a14:useLocalDpi xmlns:a14="http://schemas.microsoft.com/office/drawing/2010/main" val="0"/>
              </a:ext>
            </a:extLst>
          </a:blip>
          <a:stretch>
            <a:fillRect/>
          </a:stretch>
        </p:blipFill>
        <p:spPr>
          <a:xfrm>
            <a:off x="9202803" y="9018392"/>
            <a:ext cx="2497691" cy="2497691"/>
          </a:xfrm>
          <a:prstGeom prst="rect">
            <a:avLst/>
          </a:prstGeom>
          <a:noFill/>
          <a:ln>
            <a:noFill/>
          </a:ln>
        </p:spPr>
      </p:pic>
      <p:sp>
        <p:nvSpPr>
          <p:cNvPr id="19" name="矩形 18">
            <a:extLst>
              <a:ext uri="{FF2B5EF4-FFF2-40B4-BE49-F238E27FC236}">
                <a16:creationId xmlns:a16="http://schemas.microsoft.com/office/drawing/2014/main" id="{1219C072-1FF1-400E-B40F-EAEFCF845748}"/>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Shape 36">
            <a:extLst>
              <a:ext uri="{FF2B5EF4-FFF2-40B4-BE49-F238E27FC236}">
                <a16:creationId xmlns:a16="http://schemas.microsoft.com/office/drawing/2014/main" id="{AAC13DB5-C194-43CC-993D-BCB3C0ED58AA}"/>
              </a:ext>
            </a:extLst>
          </p:cNvPr>
          <p:cNvSpPr txBox="1"/>
          <p:nvPr/>
        </p:nvSpPr>
        <p:spPr>
          <a:xfrm>
            <a:off x="12268963" y="2590405"/>
            <a:ext cx="5282215" cy="338554"/>
          </a:xfrm>
          <a:prstGeom prst="rect">
            <a:avLst/>
          </a:prstGeom>
          <a:noFill/>
          <a:ln>
            <a:noFill/>
          </a:ln>
        </p:spPr>
        <p:txBody>
          <a:bodyPr lIns="91425" tIns="45700" rIns="91425" bIns="45700" anchor="t" anchorCtr="0">
            <a:noAutofit/>
          </a:bodyPr>
          <a:lstStyle/>
          <a:p>
            <a:pPr lvl="0" algn="ctr">
              <a:buSzPct val="25000"/>
            </a:pPr>
            <a:r>
              <a:rPr lang="en-US" altLang="zh-CN" dirty="0"/>
              <a:t>Member</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9335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界面</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49EA532-8588-4C5E-9329-C12FBB06EF5E}"/>
              </a:ext>
            </a:extLst>
          </p:cNvPr>
          <p:cNvPicPr>
            <a:picLocks noChangeAspect="1"/>
          </p:cNvPicPr>
          <p:nvPr/>
        </p:nvPicPr>
        <p:blipFill>
          <a:blip r:embed="rId3"/>
          <a:stretch>
            <a:fillRect/>
          </a:stretch>
        </p:blipFill>
        <p:spPr>
          <a:xfrm>
            <a:off x="377500" y="2498000"/>
            <a:ext cx="19437514" cy="106096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2FDD53D-6AD9-474F-8D79-39D8CD93E4AE}"/>
              </a:ext>
            </a:extLst>
          </p:cNvPr>
          <p:cNvSpPr txBox="1"/>
          <p:nvPr/>
        </p:nvSpPr>
        <p:spPr>
          <a:xfrm>
            <a:off x="19932939" y="2498000"/>
            <a:ext cx="3745820" cy="5693866"/>
          </a:xfrm>
          <a:prstGeom prst="rect">
            <a:avLst/>
          </a:prstGeom>
          <a:noFill/>
        </p:spPr>
        <p:txBody>
          <a:bodyPr wrap="square" rtlCol="0">
            <a:spAutoFit/>
          </a:bodyPr>
          <a:lstStyle/>
          <a:p>
            <a:r>
              <a:rPr lang="en-US" altLang="zh-CN" sz="2800" dirty="0">
                <a:latin typeface="Montserrat" panose="02010600030101010101" charset="0"/>
              </a:rPr>
              <a:t>1</a:t>
            </a:r>
            <a:r>
              <a:rPr lang="zh-CN" altLang="en-US" sz="2800" dirty="0">
                <a:latin typeface="Montserrat" panose="02010600030101010101" charset="0"/>
              </a:rPr>
              <a:t>、浏览器：用于在模型中迅速漫游。</a:t>
            </a:r>
          </a:p>
          <a:p>
            <a:r>
              <a:rPr lang="en-US" altLang="zh-CN" sz="2800" dirty="0">
                <a:latin typeface="Montserrat" panose="02010600030101010101" charset="0"/>
              </a:rPr>
              <a:t>2</a:t>
            </a:r>
            <a:r>
              <a:rPr lang="zh-CN" altLang="en-US" sz="2800" dirty="0">
                <a:latin typeface="Montserrat" panose="02010600030101010101" charset="0"/>
              </a:rPr>
              <a:t>、文档窗口：用于查看或更新模型元素的文档。</a:t>
            </a:r>
          </a:p>
          <a:p>
            <a:r>
              <a:rPr lang="en-US" altLang="zh-CN" sz="2800" dirty="0">
                <a:latin typeface="Montserrat" panose="02010600030101010101" charset="0"/>
              </a:rPr>
              <a:t>3</a:t>
            </a:r>
            <a:r>
              <a:rPr lang="zh-CN" altLang="en-US" sz="2800" dirty="0">
                <a:latin typeface="Montserrat" panose="02010600030101010101" charset="0"/>
              </a:rPr>
              <a:t>、工具栏：用于迅速访问常用命令。</a:t>
            </a:r>
          </a:p>
          <a:p>
            <a:r>
              <a:rPr lang="en-US" altLang="zh-CN" sz="2800" dirty="0">
                <a:latin typeface="Montserrat" panose="02010600030101010101" charset="0"/>
              </a:rPr>
              <a:t>4</a:t>
            </a:r>
            <a:r>
              <a:rPr lang="zh-CN" altLang="en-US" sz="2800" dirty="0">
                <a:latin typeface="Montserrat" panose="02010600030101010101" charset="0"/>
              </a:rPr>
              <a:t>、框图窗口：用于显示和编辑一个或几个</a:t>
            </a:r>
            <a:r>
              <a:rPr lang="en-US" altLang="zh-CN" sz="2800" dirty="0">
                <a:latin typeface="Montserrat" panose="02010600030101010101" charset="0"/>
              </a:rPr>
              <a:t>UML</a:t>
            </a:r>
            <a:r>
              <a:rPr lang="zh-CN" altLang="en-US" sz="2800" dirty="0">
                <a:latin typeface="Montserrat" panose="02010600030101010101" charset="0"/>
              </a:rPr>
              <a:t>框图。</a:t>
            </a:r>
          </a:p>
          <a:p>
            <a:r>
              <a:rPr lang="en-US" altLang="zh-CN" sz="2800" dirty="0">
                <a:latin typeface="Montserrat" panose="02010600030101010101" charset="0"/>
              </a:rPr>
              <a:t>5</a:t>
            </a:r>
            <a:r>
              <a:rPr lang="zh-CN" altLang="en-US" sz="2800" dirty="0">
                <a:latin typeface="Montserrat" panose="02010600030101010101" charset="0"/>
              </a:rPr>
              <a:t>、日志：用于查看错误信息和报告各个命令的结果。</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6798566" y="1523712"/>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浏览</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qqqqqqqqqqqqqqqqqqqqqq</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窗口</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411E395-F658-41BB-AE89-F8F78727E732}"/>
              </a:ext>
            </a:extLst>
          </p:cNvPr>
          <p:cNvPicPr>
            <a:picLocks noChangeAspect="1"/>
          </p:cNvPicPr>
          <p:nvPr/>
        </p:nvPicPr>
        <p:blipFill rotWithShape="1">
          <a:blip r:embed="rId3"/>
          <a:srcRect t="-602" r="86595" b="37124"/>
          <a:stretch/>
        </p:blipFill>
        <p:spPr>
          <a:xfrm>
            <a:off x="74525" y="929867"/>
            <a:ext cx="8886678" cy="11834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EA82425-F8F7-4221-9CD3-A72D52711092}"/>
              </a:ext>
            </a:extLst>
          </p:cNvPr>
          <p:cNvSpPr txBox="1"/>
          <p:nvPr/>
        </p:nvSpPr>
        <p:spPr>
          <a:xfrm>
            <a:off x="9023346" y="2498000"/>
            <a:ext cx="13173266" cy="2246769"/>
          </a:xfrm>
          <a:prstGeom prst="rect">
            <a:avLst/>
          </a:prstGeom>
          <a:noFill/>
        </p:spPr>
        <p:txBody>
          <a:bodyPr wrap="square" rtlCol="0">
            <a:spAutoFit/>
          </a:bodyPr>
          <a:lstStyle/>
          <a:p>
            <a:r>
              <a:rPr lang="zh-CN" altLang="en-US" sz="2800" dirty="0"/>
              <a:t>在浏览窗口中，显示了模型的层级结构以及其内容，其中的内容包括四种视图，</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视图。点击每个视图的右键，选择</a:t>
            </a:r>
            <a:r>
              <a:rPr lang="en-US" altLang="zh-CN" sz="2800" dirty="0"/>
              <a:t>new</a:t>
            </a:r>
            <a:r>
              <a:rPr lang="zh-CN" altLang="en-US" sz="2800" dirty="0"/>
              <a:t>就可以看到这个视图所包含的一些模型元素。</a:t>
            </a:r>
            <a:endParaRPr lang="en-US" altLang="zh-CN" sz="2800" dirty="0"/>
          </a:p>
          <a:p>
            <a:r>
              <a:rPr lang="zh-CN" altLang="en-US" sz="2800" dirty="0"/>
              <a:t>我们可以在这里创建新的</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a:t>
            </a:r>
          </a:p>
        </p:txBody>
      </p:sp>
    </p:spTree>
    <p:extLst>
      <p:ext uri="{BB962C8B-B14F-4D97-AF65-F5344CB8AC3E}">
        <p14:creationId xmlns:p14="http://schemas.microsoft.com/office/powerpoint/2010/main" val="1926970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用例图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B3CD79-2DB3-41C1-962A-6C1D14D35FFE}"/>
              </a:ext>
            </a:extLst>
          </p:cNvPr>
          <p:cNvPicPr>
            <a:picLocks noChangeAspect="1"/>
          </p:cNvPicPr>
          <p:nvPr/>
        </p:nvPicPr>
        <p:blipFill rotWithShape="1">
          <a:blip r:embed="rId3"/>
          <a:srcRect l="13607" t="10120" r="67712" b="25288"/>
          <a:stretch/>
        </p:blipFill>
        <p:spPr>
          <a:xfrm>
            <a:off x="717176" y="2619584"/>
            <a:ext cx="10237695" cy="9955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8A8DCF7B-5C90-4E84-B223-0F3F435E6DE8}"/>
              </a:ext>
            </a:extLst>
          </p:cNvPr>
          <p:cNvSpPr txBox="1"/>
          <p:nvPr/>
        </p:nvSpPr>
        <p:spPr>
          <a:xfrm>
            <a:off x="11152094" y="2619584"/>
            <a:ext cx="11241741" cy="1815882"/>
          </a:xfrm>
          <a:prstGeom prst="rect">
            <a:avLst/>
          </a:prstGeom>
          <a:noFill/>
        </p:spPr>
        <p:txBody>
          <a:bodyPr wrap="square" rtlCol="0">
            <a:spAutoFit/>
          </a:bodyPr>
          <a:lstStyle/>
          <a:p>
            <a:r>
              <a:rPr lang="zh-CN" altLang="en-US" sz="2800" dirty="0"/>
              <a:t>从用例图中我们可以看到系统干什么与谁交互。用例是系统提供的功能参与者是系统与谁交互参与者可以是人、系统或其他实体。一个系统可以创建一个或多个用例图。</a:t>
            </a:r>
            <a:endParaRPr lang="en-US" altLang="zh-CN" sz="2800" dirty="0"/>
          </a:p>
          <a:p>
            <a:r>
              <a:rPr lang="zh-CN" altLang="en-US" sz="2800" dirty="0"/>
              <a:t>左边就是一张简单的用例图。</a:t>
            </a:r>
          </a:p>
        </p:txBody>
      </p:sp>
    </p:spTree>
    <p:extLst>
      <p:ext uri="{BB962C8B-B14F-4D97-AF65-F5344CB8AC3E}">
        <p14:creationId xmlns:p14="http://schemas.microsoft.com/office/powerpoint/2010/main" val="2751204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状态图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619584"/>
            <a:ext cx="11241741" cy="1815882"/>
          </a:xfrm>
          <a:prstGeom prst="rect">
            <a:avLst/>
          </a:prstGeom>
          <a:noFill/>
        </p:spPr>
        <p:txBody>
          <a:bodyPr wrap="square" rtlCol="0">
            <a:spAutoFit/>
          </a:bodyPr>
          <a:lstStyle/>
          <a:p>
            <a:r>
              <a:rPr lang="zh-CN" altLang="en-US" sz="2800" dirty="0"/>
              <a:t>活动图显示了从活动到活动的流。活动图可以在分析系统业务时用来演示业务流也可以在收集系统需求的时候显示一个用例中的事件流。活动图显示了系统中某个业务或者某个用例中要经历哪些活动这些活动按什么顺序发生</a:t>
            </a:r>
          </a:p>
        </p:txBody>
      </p:sp>
      <p:pic>
        <p:nvPicPr>
          <p:cNvPr id="2" name="图片 1">
            <a:extLst>
              <a:ext uri="{FF2B5EF4-FFF2-40B4-BE49-F238E27FC236}">
                <a16:creationId xmlns:a16="http://schemas.microsoft.com/office/drawing/2014/main" id="{43B03ACE-036B-4262-BFEA-7C9622C3F7F3}"/>
              </a:ext>
            </a:extLst>
          </p:cNvPr>
          <p:cNvPicPr>
            <a:picLocks noChangeAspect="1"/>
          </p:cNvPicPr>
          <p:nvPr/>
        </p:nvPicPr>
        <p:blipFill rotWithShape="1">
          <a:blip r:embed="rId3"/>
          <a:srcRect l="11548" t="12921" r="76867" b="20319"/>
          <a:stretch/>
        </p:blipFill>
        <p:spPr>
          <a:xfrm>
            <a:off x="1201270" y="2498000"/>
            <a:ext cx="6447663" cy="10774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101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类图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1490037" y="2619584"/>
            <a:ext cx="10419705" cy="523220"/>
          </a:xfrm>
          <a:prstGeom prst="rect">
            <a:avLst/>
          </a:prstGeom>
          <a:noFill/>
        </p:spPr>
        <p:txBody>
          <a:bodyPr wrap="square" rtlCol="0">
            <a:spAutoFit/>
          </a:bodyPr>
          <a:lstStyle/>
          <a:p>
            <a:r>
              <a:rPr lang="zh-CN" altLang="en-US" sz="2800" dirty="0"/>
              <a:t>类图显示系统之中类和类之间的交互。</a:t>
            </a:r>
          </a:p>
        </p:txBody>
      </p:sp>
      <p:pic>
        <p:nvPicPr>
          <p:cNvPr id="3" name="图片 2">
            <a:extLst>
              <a:ext uri="{FF2B5EF4-FFF2-40B4-BE49-F238E27FC236}">
                <a16:creationId xmlns:a16="http://schemas.microsoft.com/office/drawing/2014/main" id="{04D1D12C-5349-497C-AD6E-86EDAA3C302A}"/>
              </a:ext>
            </a:extLst>
          </p:cNvPr>
          <p:cNvPicPr>
            <a:picLocks noChangeAspect="1"/>
          </p:cNvPicPr>
          <p:nvPr/>
        </p:nvPicPr>
        <p:blipFill rotWithShape="1">
          <a:blip r:embed="rId3"/>
          <a:srcRect l="13020" t="12692" r="70121" b="23456"/>
          <a:stretch/>
        </p:blipFill>
        <p:spPr>
          <a:xfrm>
            <a:off x="1518396" y="2496594"/>
            <a:ext cx="9200676" cy="9800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282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顺序图（活动图）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816808"/>
            <a:ext cx="10419705" cy="523220"/>
          </a:xfrm>
          <a:prstGeom prst="rect">
            <a:avLst/>
          </a:prstGeom>
          <a:noFill/>
        </p:spPr>
        <p:txBody>
          <a:bodyPr wrap="square" rtlCol="0">
            <a:spAutoFit/>
          </a:bodyPr>
          <a:lstStyle/>
          <a:p>
            <a:r>
              <a:rPr lang="zh-CN" altLang="en-US" sz="2800" dirty="0"/>
              <a:t>序列图显示用例中的功能流程</a:t>
            </a:r>
          </a:p>
        </p:txBody>
      </p:sp>
      <p:pic>
        <p:nvPicPr>
          <p:cNvPr id="2" name="图片 1">
            <a:extLst>
              <a:ext uri="{FF2B5EF4-FFF2-40B4-BE49-F238E27FC236}">
                <a16:creationId xmlns:a16="http://schemas.microsoft.com/office/drawing/2014/main" id="{9492CE34-5868-44FE-8B80-D31E045FC1E4}"/>
              </a:ext>
            </a:extLst>
          </p:cNvPr>
          <p:cNvPicPr>
            <a:picLocks noChangeAspect="1"/>
          </p:cNvPicPr>
          <p:nvPr/>
        </p:nvPicPr>
        <p:blipFill rotWithShape="1">
          <a:blip r:embed="rId3"/>
          <a:srcRect l="11682" t="19851" r="77952" b="30324"/>
          <a:stretch/>
        </p:blipFill>
        <p:spPr>
          <a:xfrm>
            <a:off x="1434353" y="2619584"/>
            <a:ext cx="7588993" cy="1023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3689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协作</a:t>
            </a:r>
            <a:r>
              <a:rPr lang="zh-CN" altLang="en-US" sz="6600" dirty="0"/>
              <a:t>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0081387" y="2860254"/>
            <a:ext cx="10419705" cy="523220"/>
          </a:xfrm>
          <a:prstGeom prst="rect">
            <a:avLst/>
          </a:prstGeom>
          <a:noFill/>
        </p:spPr>
        <p:txBody>
          <a:bodyPr wrap="square" rtlCol="0">
            <a:spAutoFit/>
          </a:bodyPr>
          <a:lstStyle/>
          <a:p>
            <a:r>
              <a:rPr lang="zh-CN" altLang="en-US" sz="2800" dirty="0"/>
              <a:t>可有顺序图转化而来</a:t>
            </a:r>
          </a:p>
        </p:txBody>
      </p:sp>
      <p:pic>
        <p:nvPicPr>
          <p:cNvPr id="3" name="图片 2">
            <a:extLst>
              <a:ext uri="{FF2B5EF4-FFF2-40B4-BE49-F238E27FC236}">
                <a16:creationId xmlns:a16="http://schemas.microsoft.com/office/drawing/2014/main" id="{86B4F508-3315-4799-AF14-AAB9C0A0ABDC}"/>
              </a:ext>
            </a:extLst>
          </p:cNvPr>
          <p:cNvPicPr>
            <a:picLocks noChangeAspect="1"/>
          </p:cNvPicPr>
          <p:nvPr/>
        </p:nvPicPr>
        <p:blipFill rotWithShape="1">
          <a:blip r:embed="rId3"/>
          <a:srcRect l="9305" t="22044" r="78827" b="42139"/>
          <a:stretch/>
        </p:blipFill>
        <p:spPr>
          <a:xfrm>
            <a:off x="1013226" y="2860254"/>
            <a:ext cx="8616463" cy="7313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3126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构件图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3140694" y="2976393"/>
            <a:ext cx="18096262" cy="954107"/>
          </a:xfrm>
          <a:prstGeom prst="rect">
            <a:avLst/>
          </a:prstGeom>
          <a:noFill/>
        </p:spPr>
        <p:txBody>
          <a:bodyPr wrap="square" rtlCol="0">
            <a:spAutoFit/>
          </a:bodyPr>
          <a:lstStyle/>
          <a:p>
            <a:r>
              <a:rPr lang="zh-CN" altLang="en-US" sz="2800"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pic>
        <p:nvPicPr>
          <p:cNvPr id="4" name="图片 3">
            <a:extLst>
              <a:ext uri="{FF2B5EF4-FFF2-40B4-BE49-F238E27FC236}">
                <a16:creationId xmlns:a16="http://schemas.microsoft.com/office/drawing/2014/main" id="{EAD2F814-1019-47EA-98AD-8ACD6DC0A09F}"/>
              </a:ext>
            </a:extLst>
          </p:cNvPr>
          <p:cNvPicPr>
            <a:picLocks noChangeAspect="1"/>
          </p:cNvPicPr>
          <p:nvPr/>
        </p:nvPicPr>
        <p:blipFill rotWithShape="1">
          <a:blip r:embed="rId3"/>
          <a:srcRect l="41427" t="33715" r="22515" b="48633"/>
          <a:stretch/>
        </p:blipFill>
        <p:spPr>
          <a:xfrm>
            <a:off x="3155177" y="4501662"/>
            <a:ext cx="18096263" cy="4983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517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部署图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066656B8-C57B-4125-AB31-C3DAF4DE2B42}"/>
              </a:ext>
            </a:extLst>
          </p:cNvPr>
          <p:cNvPicPr>
            <a:picLocks noChangeAspect="1"/>
          </p:cNvPicPr>
          <p:nvPr/>
        </p:nvPicPr>
        <p:blipFill rotWithShape="1">
          <a:blip r:embed="rId3"/>
          <a:srcRect l="15151" t="43593" r="65285" b="30754"/>
          <a:stretch/>
        </p:blipFill>
        <p:spPr>
          <a:xfrm>
            <a:off x="1788828" y="4189998"/>
            <a:ext cx="14469036" cy="53360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A98047AB-EAE0-471E-8169-F388DC9A7C37}"/>
              </a:ext>
            </a:extLst>
          </p:cNvPr>
          <p:cNvSpPr txBox="1"/>
          <p:nvPr/>
        </p:nvSpPr>
        <p:spPr>
          <a:xfrm>
            <a:off x="16529538" y="4187763"/>
            <a:ext cx="6491827" cy="3108543"/>
          </a:xfrm>
          <a:prstGeom prst="rect">
            <a:avLst/>
          </a:prstGeom>
          <a:noFill/>
        </p:spPr>
        <p:txBody>
          <a:bodyPr wrap="square" rtlCol="0">
            <a:spAutoFit/>
          </a:bodyPr>
          <a:lstStyle/>
          <a:p>
            <a:r>
              <a:rPr lang="zh-CN" altLang="en-US" sz="2800" dirty="0"/>
              <a:t>实施图显示网络的物理布局，系统中涉及的处理器、设备、连接和过程。</a:t>
            </a:r>
          </a:p>
          <a:p>
            <a:r>
              <a:rPr lang="zh-CN" altLang="en-US" sz="2800" dirty="0"/>
              <a:t>处理器是网络中处理功能所在的机器，包括服务器和工作站，不包括打印机扫描仪之类的设备。处理器用来运行进程（执行代码）。一个项目只有一个实施图。</a:t>
            </a:r>
          </a:p>
        </p:txBody>
      </p:sp>
    </p:spTree>
    <p:extLst>
      <p:ext uri="{BB962C8B-B14F-4D97-AF65-F5344CB8AC3E}">
        <p14:creationId xmlns:p14="http://schemas.microsoft.com/office/powerpoint/2010/main" val="23673823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检视所有区块</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F9C5353-2F61-4F38-BE30-05B340B09063}"/>
              </a:ext>
            </a:extLst>
          </p:cNvPr>
          <p:cNvPicPr>
            <a:picLocks noChangeAspect="1"/>
          </p:cNvPicPr>
          <p:nvPr/>
        </p:nvPicPr>
        <p:blipFill rotWithShape="1">
          <a:blip r:embed="rId3"/>
          <a:srcRect l="11614" t="17172" r="53113" b="19479"/>
          <a:stretch/>
        </p:blipFill>
        <p:spPr>
          <a:xfrm>
            <a:off x="1093523" y="2619584"/>
            <a:ext cx="18122547" cy="9153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233CD613-048A-4705-9F57-BD9387EAEA54}"/>
              </a:ext>
            </a:extLst>
          </p:cNvPr>
          <p:cNvPicPr>
            <a:picLocks noChangeAspect="1"/>
          </p:cNvPicPr>
          <p:nvPr/>
        </p:nvPicPr>
        <p:blipFill rotWithShape="1">
          <a:blip r:embed="rId4"/>
          <a:srcRect l="40684" t="59720" r="54050" b="21531"/>
          <a:stretch/>
        </p:blipFill>
        <p:spPr>
          <a:xfrm>
            <a:off x="19853032" y="8498144"/>
            <a:ext cx="3270738" cy="3275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030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3027350" y="1875091"/>
            <a:ext cx="6207146" cy="21214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3489816" y="1387067"/>
            <a:ext cx="5282215"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660647" y="4050358"/>
            <a:ext cx="6940551" cy="300082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Rational Rose </a:t>
            </a:r>
            <a:r>
              <a:rPr lang="zh-CN" altLang="en-US"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简介</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安装</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视图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工具</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提问</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gn="ctr">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重要工具</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39798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2263015" y="2048680"/>
            <a:ext cx="8456705"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Web Publisher</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Shape 278">
            <a:extLst>
              <a:ext uri="{FF2B5EF4-FFF2-40B4-BE49-F238E27FC236}">
                <a16:creationId xmlns:a16="http://schemas.microsoft.com/office/drawing/2014/main" id="{638CFF70-8313-4520-9B57-54BF7E243361}"/>
              </a:ext>
            </a:extLst>
          </p:cNvPr>
          <p:cNvSpPr txBox="1"/>
          <p:nvPr/>
        </p:nvSpPr>
        <p:spPr>
          <a:xfrm>
            <a:off x="2263015" y="3550010"/>
            <a:ext cx="16246491" cy="687882"/>
          </a:xfrm>
          <a:prstGeom prst="rect">
            <a:avLst/>
          </a:prstGeom>
          <a:noFill/>
          <a:ln>
            <a:noFill/>
          </a:ln>
        </p:spPr>
        <p:txBody>
          <a:bodyPr lIns="91425" tIns="45700" rIns="91425" bIns="45700" anchor="t" anchorCtr="0">
            <a:noAutofit/>
          </a:bodyPr>
          <a:lstStyle/>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Web Publisher,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也就是</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发布器。</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这个工具的作用是将自己已经制作完成的模型发布到网络上。</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gn="just">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just">
              <a:lnSpc>
                <a:spcPct val="150000"/>
              </a:lnSpc>
              <a:buSzPct val="25000"/>
            </a:pP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E69D1C6E-BE0D-4FE4-9E35-E43D31D8C438}"/>
              </a:ext>
            </a:extLst>
          </p:cNvPr>
          <p:cNvPicPr>
            <a:picLocks noChangeAspect="1"/>
          </p:cNvPicPr>
          <p:nvPr/>
        </p:nvPicPr>
        <p:blipFill rotWithShape="1">
          <a:blip r:embed="rId3"/>
          <a:srcRect l="30506" t="19014" r="2106" b="23260"/>
          <a:stretch/>
        </p:blipFill>
        <p:spPr>
          <a:xfrm>
            <a:off x="2393606" y="4794606"/>
            <a:ext cx="17037394" cy="8209520"/>
          </a:xfrm>
          <a:prstGeom prst="rect">
            <a:avLst/>
          </a:prstGeom>
        </p:spPr>
      </p:pic>
    </p:spTree>
    <p:extLst>
      <p:ext uri="{BB962C8B-B14F-4D97-AF65-F5344CB8AC3E}">
        <p14:creationId xmlns:p14="http://schemas.microsoft.com/office/powerpoint/2010/main" val="247379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17687522" y="3819520"/>
            <a:ext cx="6158596" cy="4427663"/>
          </a:xfrm>
          <a:prstGeom prst="rect">
            <a:avLst/>
          </a:prstGeom>
          <a:noFill/>
          <a:ln>
            <a:noFill/>
          </a:ln>
        </p:spPr>
        <p:txBody>
          <a:bodyPr lIns="91425" tIns="45700" rIns="91425" bIns="45700" anchor="t" anchorCtr="0">
            <a:noAutofit/>
          </a:bodyPr>
          <a:lstStyle/>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Model Integrator,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也就是模型集成器。</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gn="just">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这个工具的作用是对多个模型进行比较和合并</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，最对支持同时处理</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个模型。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just">
              <a:lnSpc>
                <a:spcPct val="150000"/>
              </a:lnSpc>
              <a:buSzPct val="25000"/>
            </a:pP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2327689" y="2138342"/>
            <a:ext cx="9054582"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Model Integrator</a:t>
            </a:r>
          </a:p>
          <a:p>
            <a:pPr lvl="0" algn="ctr">
              <a:lnSpc>
                <a:spcPct val="150000"/>
              </a:lnSpc>
              <a:buSzPct val="25000"/>
            </a:pP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614E5E26-3B7D-4A83-83AA-72CA9D8FD94C}"/>
              </a:ext>
            </a:extLst>
          </p:cNvPr>
          <p:cNvPicPr>
            <a:picLocks noChangeAspect="1"/>
          </p:cNvPicPr>
          <p:nvPr/>
        </p:nvPicPr>
        <p:blipFill>
          <a:blip r:embed="rId3"/>
          <a:stretch>
            <a:fillRect/>
          </a:stretch>
        </p:blipFill>
        <p:spPr>
          <a:xfrm>
            <a:off x="179295" y="3496352"/>
            <a:ext cx="16980313" cy="9551426"/>
          </a:xfrm>
          <a:prstGeom prst="rect">
            <a:avLst/>
          </a:prstGeom>
        </p:spPr>
      </p:pic>
    </p:spTree>
    <p:extLst>
      <p:ext uri="{BB962C8B-B14F-4D97-AF65-F5344CB8AC3E}">
        <p14:creationId xmlns:p14="http://schemas.microsoft.com/office/powerpoint/2010/main" val="40307827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chemeClr val="bg2"/>
                </a:solidFill>
                <a:latin typeface="Montserrat" panose="02000505000000020004"/>
                <a:ea typeface="Montserrat" panose="02000505000000020004"/>
                <a:cs typeface="Montserrat" panose="02000505000000020004"/>
                <a:sym typeface="Montserrat" panose="02000505000000020004"/>
              </a:rPr>
              <a:t>5 Rational Rose </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提问</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70567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7" y="5397832"/>
            <a:ext cx="4660845" cy="3228556"/>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什么是逆向工程</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721436" y="6347033"/>
            <a:ext cx="18435269"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逆向工程（又称逆向技术），是一种产品设计技术再现过程，即对一项目标产品进行逆向分析及研究，从而演绎并得出该产品的处理流程、组织结构、功能特性及技术规格等设计要素，以制作出功能相近，但又不完全一样的产品。逆向工程源于商业及军事领域中的硬件分析。其主要目的是在不能轻易获得必要的生产信息的情况下，直接从成品分析，推导出产品的设计原理。</a:t>
            </a:r>
          </a:p>
        </p:txBody>
      </p:sp>
    </p:spTree>
    <p:extLst>
      <p:ext uri="{BB962C8B-B14F-4D97-AF65-F5344CB8AC3E}">
        <p14:creationId xmlns:p14="http://schemas.microsoft.com/office/powerpoint/2010/main" val="306604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8" y="5397832"/>
            <a:ext cx="8849240" cy="949201"/>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主要包括哪些图？</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State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p>
        </p:txBody>
      </p:sp>
      <p:sp>
        <p:nvSpPr>
          <p:cNvPr id="8" name="Shape 96">
            <a:extLst>
              <a:ext uri="{FF2B5EF4-FFF2-40B4-BE49-F238E27FC236}">
                <a16:creationId xmlns:a16="http://schemas.microsoft.com/office/drawing/2014/main" id="{4CD651C3-67A0-479B-A3CD-5B550C65C9F3}"/>
              </a:ext>
            </a:extLst>
          </p:cNvPr>
          <p:cNvSpPr txBox="1"/>
          <p:nvPr/>
        </p:nvSpPr>
        <p:spPr>
          <a:xfrm>
            <a:off x="8387827"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协作图：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Collaboration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组件图：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活动图：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Activity Diagram</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115964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9" y="5397832"/>
            <a:ext cx="12108376" cy="949201"/>
          </a:xfrm>
          <a:prstGeom prst="rect">
            <a:avLst/>
          </a:prstGeom>
          <a:noFill/>
          <a:ln>
            <a:noFill/>
          </a:ln>
        </p:spPr>
        <p:txBody>
          <a:bodyPr lIns="91425" tIns="45700" rIns="91425" bIns="45700" anchor="t" anchorCtr="0">
            <a:noAutofit/>
          </a:bodyPr>
          <a:lstStyle/>
          <a:p>
            <a:pPr algn="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Rational Rose Web Publisher</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有什么作用？</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15408337"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将模型制作成</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htm</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网页，可以使</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PC</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中未安装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的用户也可以看的到具体的模型。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 name="Shape 96">
            <a:extLst>
              <a:ext uri="{FF2B5EF4-FFF2-40B4-BE49-F238E27FC236}">
                <a16:creationId xmlns:a16="http://schemas.microsoft.com/office/drawing/2014/main" id="{4CD651C3-67A0-479B-A3CD-5B550C65C9F3}"/>
              </a:ext>
            </a:extLst>
          </p:cNvPr>
          <p:cNvSpPr txBox="1"/>
          <p:nvPr/>
        </p:nvSpPr>
        <p:spPr>
          <a:xfrm>
            <a:off x="8387827"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270804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10993348" y="3162803"/>
            <a:ext cx="2390834" cy="94920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分工</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4112005"/>
            <a:ext cx="6703221" cy="40120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主制作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审核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叶家威：资料收集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79</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工具使用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与书本结合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Tree>
    <p:extLst>
      <p:ext uri="{BB962C8B-B14F-4D97-AF65-F5344CB8AC3E}">
        <p14:creationId xmlns:p14="http://schemas.microsoft.com/office/powerpoint/2010/main" val="633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10993348" y="3162803"/>
            <a:ext cx="2390834" cy="94920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资料</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4112005"/>
            <a:ext cx="18643906" cy="5564408"/>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http://blog.csdn.net/gz153016/article/details/49641847</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简明实用教程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 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用户手册</a:t>
            </a:r>
          </a:p>
        </p:txBody>
      </p:sp>
    </p:spTree>
    <p:extLst>
      <p:ext uri="{BB962C8B-B14F-4D97-AF65-F5344CB8AC3E}">
        <p14:creationId xmlns:p14="http://schemas.microsoft.com/office/powerpoint/2010/main" val="4235172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873659" y="1339049"/>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75" y="4162081"/>
            <a:ext cx="10723500" cy="112655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34400" dirty="0">
                <a:solidFill>
                  <a:schemeClr val="dk2"/>
                </a:solidFill>
                <a:latin typeface="Montserrat" panose="02000505000000020004"/>
                <a:ea typeface="Montserrat" panose="02000505000000020004"/>
                <a:cs typeface="Montserrat" panose="02000505000000020004"/>
                <a:sym typeface="Montserrat" panose="02000505000000020004"/>
              </a:rPr>
              <a:t>谢谢</a:t>
            </a:r>
            <a:endParaRPr lang="en-US" sz="344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75" y="3647536"/>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T H A N K S</a:t>
            </a:r>
          </a:p>
        </p:txBody>
      </p:sp>
    </p:spTree>
    <p:extLst>
      <p:ext uri="{BB962C8B-B14F-4D97-AF65-F5344CB8AC3E}">
        <p14:creationId xmlns:p14="http://schemas.microsoft.com/office/powerpoint/2010/main" val="4228758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简介</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46" name="Shape 46"/>
          <p:cNvCxnSpPr/>
          <p:nvPr/>
        </p:nvCxnSpPr>
        <p:spPr>
          <a:xfrm>
            <a:off x="-287297" y="2492160"/>
            <a:ext cx="24664947" cy="0"/>
          </a:xfrm>
          <a:prstGeom prst="straightConnector1">
            <a:avLst/>
          </a:prstGeom>
          <a:noFill/>
          <a:ln w="9525" cap="flat" cmpd="sng">
            <a:solidFill>
              <a:srgbClr val="CBCBCB"/>
            </a:solidFill>
            <a:prstDash val="solid"/>
            <a:miter/>
            <a:headEnd type="none" w="med" len="med"/>
            <a:tailEnd type="none" w="med" len="med"/>
          </a:ln>
        </p:spPr>
      </p:cxnSp>
      <p:grpSp>
        <p:nvGrpSpPr>
          <p:cNvPr id="47" name="Shape 47"/>
          <p:cNvGrpSpPr/>
          <p:nvPr/>
        </p:nvGrpSpPr>
        <p:grpSpPr>
          <a:xfrm>
            <a:off x="3407661" y="2492160"/>
            <a:ext cx="1307712" cy="783392"/>
            <a:chOff x="1775548" y="1990598"/>
            <a:chExt cx="621122" cy="372086"/>
          </a:xfrm>
        </p:grpSpPr>
        <p:sp>
          <p:nvSpPr>
            <p:cNvPr id="48" name="Shape 48"/>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9" name="Shape 49"/>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4" name="Shape 54"/>
          <p:cNvGrpSpPr/>
          <p:nvPr/>
        </p:nvGrpSpPr>
        <p:grpSpPr>
          <a:xfrm>
            <a:off x="3395903" y="8214776"/>
            <a:ext cx="1307712" cy="888261"/>
            <a:chOff x="6188912" y="23939881"/>
            <a:chExt cx="1307712" cy="888261"/>
          </a:xfrm>
        </p:grpSpPr>
        <p:sp>
          <p:nvSpPr>
            <p:cNvPr id="55"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6"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57" name="Shape 57"/>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58"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65" name="Shape 65"/>
          <p:cNvSpPr txBox="1"/>
          <p:nvPr/>
        </p:nvSpPr>
        <p:spPr>
          <a:xfrm>
            <a:off x="7696977" y="1080492"/>
            <a:ext cx="4084716"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endParaRPr 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66" name="Shape 66"/>
          <p:cNvSpPr txBox="1"/>
          <p:nvPr/>
        </p:nvSpPr>
        <p:spPr>
          <a:xfrm>
            <a:off x="1560966"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9" name="Shape 69"/>
          <p:cNvSpPr txBox="1"/>
          <p:nvPr/>
        </p:nvSpPr>
        <p:spPr>
          <a:xfrm>
            <a:off x="1663903"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 name="Shape 70"/>
          <p:cNvSpPr txBox="1"/>
          <p:nvPr/>
        </p:nvSpPr>
        <p:spPr>
          <a:xfrm>
            <a:off x="1560966"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7262966" cy="13716000"/>
          </a:xfrm>
          <a:prstGeom prst="rect">
            <a:avLst/>
          </a:prstGeom>
          <a:noFill/>
          <a:ln>
            <a:noFill/>
          </a:ln>
        </p:spPr>
      </p:pic>
      <p:sp>
        <p:nvSpPr>
          <p:cNvPr id="30" name="Shape 96">
            <a:extLst>
              <a:ext uri="{FF2B5EF4-FFF2-40B4-BE49-F238E27FC236}">
                <a16:creationId xmlns:a16="http://schemas.microsoft.com/office/drawing/2014/main" id="{DDCCA878-F252-493E-9156-1CACC57B6E21}"/>
              </a:ext>
            </a:extLst>
          </p:cNvPr>
          <p:cNvSpPr txBox="1"/>
          <p:nvPr/>
        </p:nvSpPr>
        <p:spPr>
          <a:xfrm>
            <a:off x="7696976" y="2934378"/>
            <a:ext cx="16274648" cy="1078162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是面向对象编程（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OOP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）工具，用于设计企业级软件应用程序和组件。它在面向对象原则下创建可视化的软件应用程序模型。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是一个完全的、具有能满足所有建模环境（</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开发，数据建模，</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Visual Studio</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）灵活性需求的一套解决方案。</a:t>
            </a:r>
          </a:p>
        </p:txBody>
      </p:sp>
      <p:sp>
        <p:nvSpPr>
          <p:cNvPr id="2" name="矩形 1">
            <a:extLst>
              <a:ext uri="{FF2B5EF4-FFF2-40B4-BE49-F238E27FC236}">
                <a16:creationId xmlns:a16="http://schemas.microsoft.com/office/drawing/2014/main" id="{2369DE71-5507-4B0D-828F-2EC2FB4CA464}"/>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Rational</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Rose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基本功能</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B A S I C</a:t>
            </a:r>
          </a:p>
        </p:txBody>
      </p:sp>
      <p:sp>
        <p:nvSpPr>
          <p:cNvPr id="93" name="Shape 93"/>
          <p:cNvSpPr txBox="1"/>
          <p:nvPr/>
        </p:nvSpPr>
        <p:spPr>
          <a:xfrm>
            <a:off x="2703853" y="4618545"/>
            <a:ext cx="12753024" cy="6471783"/>
          </a:xfrm>
          <a:prstGeom prst="rect">
            <a:avLst/>
          </a:prstGeom>
          <a:noFill/>
          <a:ln>
            <a:noFill/>
          </a:ln>
        </p:spPr>
        <p:txBody>
          <a:bodyPr lIns="91425" tIns="45700" rIns="91425" bIns="45700" anchor="t" anchorCtr="0">
            <a:noAutofit/>
          </a:bodyPr>
          <a:lstStyle/>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 面向对象建模</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用例分析</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语义检查</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2">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支持迭代开发</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支持多用户并行开发（模型集成）</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7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支持双向开发（正向工程，逆向工程）</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79001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3536003" y="3639670"/>
            <a:ext cx="16246491" cy="8511298"/>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逆向工程（</a:t>
            </a: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Reverse Engineer</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）就是从现有系统的代码来生成模型的功能</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。分析已有的代码其主要的目的就是了解代码结构和数据结构，这些对应到模型图就是类图、数据模型图和组件图（对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各种模型图的描述），也就是通过</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的逆向工程所得到的结果。</a:t>
            </a: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3536003" y="2228002"/>
            <a:ext cx="6891674"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与逆向工程</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2073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3316138" y="2192822"/>
            <a:ext cx="6038878"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endPar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Shape 278">
            <a:extLst>
              <a:ext uri="{FF2B5EF4-FFF2-40B4-BE49-F238E27FC236}">
                <a16:creationId xmlns:a16="http://schemas.microsoft.com/office/drawing/2014/main" id="{401FB921-B3DD-4593-ACDE-493439CB5CA8}"/>
              </a:ext>
            </a:extLst>
          </p:cNvPr>
          <p:cNvSpPr txBox="1"/>
          <p:nvPr/>
        </p:nvSpPr>
        <p:spPr>
          <a:xfrm>
            <a:off x="3316138" y="3604490"/>
            <a:ext cx="16246491" cy="8511298"/>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6600" dirty="0">
                <a:solidFill>
                  <a:srgbClr val="FF0000"/>
                </a:solidFill>
                <a:latin typeface="Montserrat" panose="02000505000000020004"/>
                <a:ea typeface="Montserrat" panose="02000505000000020004"/>
                <a:cs typeface="Montserrat" panose="02000505000000020004"/>
                <a:sym typeface="Montserrat" panose="02000505000000020004"/>
              </a:rPr>
              <a:t>ROSE</a:t>
            </a:r>
            <a:r>
              <a:rPr lang="zh-CN" altLang="en-US" sz="6600" dirty="0">
                <a:solidFill>
                  <a:srgbClr val="FF0000"/>
                </a:solidFill>
                <a:latin typeface="Montserrat" panose="02000505000000020004"/>
                <a:ea typeface="Montserrat" panose="02000505000000020004"/>
                <a:cs typeface="Montserrat" panose="02000505000000020004"/>
                <a:sym typeface="Montserrat" panose="02000505000000020004"/>
              </a:rPr>
              <a:t>是直接从</a:t>
            </a:r>
            <a:r>
              <a:rPr lang="en-US" altLang="zh-CN" sz="6600" dirty="0">
                <a:solidFill>
                  <a:srgbClr val="FF0000"/>
                </a:solidFill>
                <a:latin typeface="Montserrat" panose="02000505000000020004"/>
                <a:ea typeface="Montserrat" panose="02000505000000020004"/>
                <a:cs typeface="Montserrat" panose="02000505000000020004"/>
                <a:sym typeface="Montserrat" panose="02000505000000020004"/>
              </a:rPr>
              <a:t>UML</a:t>
            </a:r>
            <a:r>
              <a:rPr lang="zh-CN" altLang="en-US" sz="6600" dirty="0">
                <a:solidFill>
                  <a:srgbClr val="FF0000"/>
                </a:solidFill>
                <a:latin typeface="Montserrat" panose="02000505000000020004"/>
                <a:ea typeface="Montserrat" panose="02000505000000020004"/>
                <a:cs typeface="Montserrat" panose="02000505000000020004"/>
                <a:sym typeface="Montserrat" panose="02000505000000020004"/>
              </a:rPr>
              <a:t>发展而诞生的设计工具，它的出现就是为了对</a:t>
            </a:r>
            <a:r>
              <a:rPr lang="en-US" altLang="zh-CN" sz="6600" dirty="0">
                <a:solidFill>
                  <a:srgbClr val="FF0000"/>
                </a:solidFill>
                <a:latin typeface="Montserrat" panose="02000505000000020004"/>
                <a:ea typeface="Montserrat" panose="02000505000000020004"/>
                <a:cs typeface="Montserrat" panose="02000505000000020004"/>
                <a:sym typeface="Montserrat" panose="02000505000000020004"/>
              </a:rPr>
              <a:t>UML</a:t>
            </a:r>
            <a:r>
              <a:rPr lang="zh-CN" altLang="en-US" sz="6600" dirty="0">
                <a:solidFill>
                  <a:srgbClr val="FF0000"/>
                </a:solidFill>
                <a:latin typeface="Montserrat" panose="02000505000000020004"/>
                <a:ea typeface="Montserrat" panose="02000505000000020004"/>
                <a:cs typeface="Montserrat" panose="02000505000000020004"/>
                <a:sym typeface="Montserrat" panose="02000505000000020004"/>
              </a:rPr>
              <a:t>建模的支持。</a:t>
            </a:r>
            <a:endParaRPr lang="en-US" sz="66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235506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3201896" y="2228002"/>
            <a:ext cx="7440706"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endPar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3DA481E-36D1-417C-8105-9EA32219DCCD}"/>
              </a:ext>
            </a:extLst>
          </p:cNvPr>
          <p:cNvPicPr>
            <a:picLocks noChangeAspect="1"/>
          </p:cNvPicPr>
          <p:nvPr/>
        </p:nvPicPr>
        <p:blipFill rotWithShape="1">
          <a:blip r:embed="rId3"/>
          <a:srcRect l="9883" t="19247" r="54627" b="23070"/>
          <a:stretch/>
        </p:blipFill>
        <p:spPr>
          <a:xfrm>
            <a:off x="1866305" y="3639670"/>
            <a:ext cx="20645039" cy="9437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0323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TotalTime>
  <Words>1191</Words>
  <Application>Microsoft Office PowerPoint</Application>
  <PresentationFormat>自定义</PresentationFormat>
  <Paragraphs>150</Paragraphs>
  <Slides>39</Slides>
  <Notes>39</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39</vt:i4>
      </vt:variant>
    </vt:vector>
  </HeadingPairs>
  <TitlesOfParts>
    <vt:vector size="45" baseType="lpstr">
      <vt:lpstr>Montserrat</vt:lpstr>
      <vt:lpstr>宋体</vt:lpstr>
      <vt:lpstr>Lato</vt:lpstr>
      <vt:lpstr>Arial</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97</cp:revision>
  <dcterms:created xsi:type="dcterms:W3CDTF">2017-03-12T07:55:40Z</dcterms:created>
  <dcterms:modified xsi:type="dcterms:W3CDTF">2017-11-08T16:43:07Z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